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Poppins Light"/>
      <p:regular r:id="rId34"/>
      <p:bold r:id="rId35"/>
      <p:italic r:id="rId36"/>
      <p:boldItalic r:id="rId37"/>
    </p:embeddedFont>
    <p:embeddedFont>
      <p:font typeface="Poppins Medium"/>
      <p:regular r:id="rId38"/>
      <p:bold r:id="rId39"/>
      <p:italic r:id="rId40"/>
      <p:boldItalic r:id="rId41"/>
    </p:embeddedFont>
    <p:embeddedFont>
      <p:font typeface="Barlow Medium"/>
      <p:regular r:id="rId42"/>
      <p:bold r:id="rId43"/>
      <p:italic r:id="rId44"/>
      <p:boldItalic r:id="rId45"/>
    </p:embeddedFont>
    <p:embeddedFont>
      <p:font typeface="Poppins ExtraBold"/>
      <p:bold r:id="rId46"/>
      <p:boldItalic r:id="rId47"/>
    </p:embeddedFont>
    <p:embeddedFont>
      <p:font typeface="Barlow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jrhc7qMft8mxK+vysBpPy4km+I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italic.fntdata"/><Relationship Id="rId42" Type="http://schemas.openxmlformats.org/officeDocument/2006/relationships/font" Target="fonts/BarlowMedium-regular.fntdata"/><Relationship Id="rId41" Type="http://schemas.openxmlformats.org/officeDocument/2006/relationships/font" Target="fonts/PoppinsMedium-boldItalic.fntdata"/><Relationship Id="rId44" Type="http://schemas.openxmlformats.org/officeDocument/2006/relationships/font" Target="fonts/BarlowMedium-italic.fntdata"/><Relationship Id="rId43" Type="http://schemas.openxmlformats.org/officeDocument/2006/relationships/font" Target="fonts/BarlowMedium-bold.fntdata"/><Relationship Id="rId46" Type="http://schemas.openxmlformats.org/officeDocument/2006/relationships/font" Target="fonts/PoppinsExtraBold-bold.fntdata"/><Relationship Id="rId45" Type="http://schemas.openxmlformats.org/officeDocument/2006/relationships/font" Target="fonts/Barlow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regular.fntdata"/><Relationship Id="rId47" Type="http://schemas.openxmlformats.org/officeDocument/2006/relationships/font" Target="fonts/PoppinsExtraBold-boldItalic.fntdata"/><Relationship Id="rId49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33" Type="http://schemas.openxmlformats.org/officeDocument/2006/relationships/font" Target="fonts/Poppins-boldItalic.fntdata"/><Relationship Id="rId32" Type="http://schemas.openxmlformats.org/officeDocument/2006/relationships/font" Target="fonts/Poppins-italic.fntdata"/><Relationship Id="rId35" Type="http://schemas.openxmlformats.org/officeDocument/2006/relationships/font" Target="fonts/PoppinsLight-bold.fntdata"/><Relationship Id="rId34" Type="http://schemas.openxmlformats.org/officeDocument/2006/relationships/font" Target="fonts/PoppinsLight-regular.fntdata"/><Relationship Id="rId37" Type="http://schemas.openxmlformats.org/officeDocument/2006/relationships/font" Target="fonts/PoppinsLight-boldItalic.fntdata"/><Relationship Id="rId36" Type="http://schemas.openxmlformats.org/officeDocument/2006/relationships/font" Target="fonts/PoppinsLight-italic.fntdata"/><Relationship Id="rId39" Type="http://schemas.openxmlformats.org/officeDocument/2006/relationships/font" Target="fonts/PoppinsMedium-bold.fntdata"/><Relationship Id="rId38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this to your local chapter name. Add any host or food/beverage sponsor logos you need. Look at OWASP London for a chapter that has localized its front slide. Your custom slide must have the OWASP logo on it, but that’s the only restriction to changing the front slide.</a:t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bad72f27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bad72f27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abad72f273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bad72f27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bad72f27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abad72f27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bad72f27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bad72f27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bad72f27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bad72f273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bad72f273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bad72f273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bad72f273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bad72f273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abad72f273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bad72f273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bad72f273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abad72f273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bad72f273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bad72f273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abad72f273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bad72f273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bad72f273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bad72f273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bad72f273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bad72f273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bad72f27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bad72f27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bad72f27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bad72f273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bad72f273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abad72f273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OWASP’s Platinum sponsors. Please remove them and place your local sponsors logos here. </a:t>
            </a:r>
            <a:r>
              <a:rPr b="1" lang="en-US"/>
              <a:t>Remember to thank them </a:t>
            </a:r>
            <a:r>
              <a:rPr lang="en-US"/>
              <a:t>for hosting you, providing food and beverages, etc. If you are seeking local sponsors, say so! If you need a high quality logo of one of corporate sponsors, we probably have it on the main OWASP Github: https://github.com/OWASP/owasp.github.io/tree/main/assets/images/corp-member-logo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this to be the month of your meeting, or your chapter’s name. It’s up to you.</a:t>
            </a:r>
            <a:endParaRPr/>
          </a:p>
        </p:txBody>
      </p:sp>
      <p:sp>
        <p:nvSpPr>
          <p:cNvPr id="258" name="Google Shape;2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this to be your speaker(s). If you need speakers, please look at the Speakers Bureau maintained by the Chapter Committee, or contact the Chapter Committee for help! Chapter-committee@owasp.org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https://github.com/OWASP/www-committee-chapter/blob/master/resources/speakers/speakers-bureau.csv </a:t>
            </a:r>
            <a:endParaRPr/>
          </a:p>
        </p:txBody>
      </p:sp>
      <p:sp>
        <p:nvSpPr>
          <p:cNvPr id="265" name="Google Shape;26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bad72f27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3abad72f273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bad72f273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bad72f273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abad72f273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bad72f27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bad72f27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abad72f273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bad72f273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bad72f273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abad72f273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bad72f27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bad72f27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abad72f273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bad72f273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bad72f273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bad72f273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bad72f27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bad72f27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abad72f273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>
  <p:cSld name="OBJECT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bad72f273_0_229"/>
          <p:cNvSpPr txBox="1"/>
          <p:nvPr>
            <p:ph type="title"/>
          </p:nvPr>
        </p:nvSpPr>
        <p:spPr>
          <a:xfrm>
            <a:off x="838200" y="2160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g3abad72f273_0_2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77" name="Google Shape;77;g3abad72f273_0_229"/>
          <p:cNvSpPr txBox="1"/>
          <p:nvPr>
            <p:ph idx="12" type="sldNum"/>
          </p:nvPr>
        </p:nvSpPr>
        <p:spPr>
          <a:xfrm>
            <a:off x="11095216" y="641478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Mediu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Mediu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3594"/>
            </a:gs>
            <a:gs pos="81000">
              <a:srgbClr val="2E325C"/>
            </a:gs>
            <a:gs pos="100000">
              <a:srgbClr val="191C45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Medium"/>
              <a:buNone/>
              <a:defRPr b="0" i="0" sz="4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58945" y="-270163"/>
            <a:ext cx="1489364" cy="14893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yourname@owasp.or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 Medium"/>
              <a:buNone/>
            </a:pPr>
            <a:r>
              <a:rPr lang="en-US"/>
              <a:t>OWASP &lt;City&gt; Chapter Meeting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&lt;Date here&gt;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&lt;location here&gt;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arlow Medium"/>
              <a:buNone/>
            </a:pPr>
            <a:r>
              <a:rPr lang="en-US"/>
              <a:t>Company?</a:t>
            </a:r>
            <a:br>
              <a:rPr lang="en-US"/>
            </a:br>
            <a:r>
              <a:rPr lang="en-US"/>
              <a:t>Become </a:t>
            </a:r>
            <a:r>
              <a:rPr lang="en-US"/>
              <a:t>a</a:t>
            </a:r>
            <a:r>
              <a:rPr lang="en-US"/>
              <a:t> corporate supporter today!</a:t>
            </a:r>
            <a:endParaRPr/>
          </a:p>
        </p:txBody>
      </p:sp>
      <p:sp>
        <p:nvSpPr>
          <p:cNvPr id="153" name="Google Shape;153;p3"/>
          <p:cNvSpPr txBox="1"/>
          <p:nvPr>
            <p:ph idx="1" type="body"/>
          </p:nvPr>
        </p:nvSpPr>
        <p:spPr>
          <a:xfrm>
            <a:off x="838200" y="1825625"/>
            <a:ext cx="1116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26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•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Support OWASP’s mission!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6413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526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•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Global AppSec Conference priority placement on expo floor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526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•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Logo and blurb on OWASP website &gt;2mln impressions/month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526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•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Reach 250,000+ participants globally (depends on package)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526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•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Donations to OWASP are Tax deductible in the USA - we are 501c(3)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526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•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Packages and benefits for all budgets/company sizes: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=&gt; https://owasp.org/supporters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bad72f273_0_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OWASP Projects</a:t>
            </a:r>
            <a:endParaRPr/>
          </a:p>
        </p:txBody>
      </p:sp>
      <p:sp>
        <p:nvSpPr>
          <p:cNvPr id="160" name="Google Shape;160;g3abad72f273_0_77"/>
          <p:cNvSpPr txBox="1"/>
          <p:nvPr>
            <p:ph idx="1" type="body"/>
          </p:nvPr>
        </p:nvSpPr>
        <p:spPr>
          <a:xfrm>
            <a:off x="838200" y="1825625"/>
            <a:ext cx="10515600" cy="474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OWASP has 400+ open-source projects:</a:t>
            </a:r>
            <a:br>
              <a:rPr lang="en-US"/>
            </a:b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3abad72f273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250" y="2517500"/>
            <a:ext cx="546675" cy="5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abad72f273_0_77"/>
          <p:cNvSpPr txBox="1"/>
          <p:nvPr/>
        </p:nvSpPr>
        <p:spPr>
          <a:xfrm>
            <a:off x="1889875" y="2483038"/>
            <a:ext cx="392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Flagship Projects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g3abad72f273_0_77"/>
          <p:cNvSpPr txBox="1"/>
          <p:nvPr/>
        </p:nvSpPr>
        <p:spPr>
          <a:xfrm>
            <a:off x="1750900" y="4677300"/>
            <a:ext cx="392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Lab Projects 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g3abad72f273_0_77"/>
          <p:cNvSpPr txBox="1"/>
          <p:nvPr/>
        </p:nvSpPr>
        <p:spPr>
          <a:xfrm>
            <a:off x="1750900" y="5785963"/>
            <a:ext cx="392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Incubator</a:t>
            </a: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Projects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g3abad72f273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79" y="4705871"/>
            <a:ext cx="546675" cy="54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abad72f273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075" y="5820450"/>
            <a:ext cx="546675" cy="5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abad72f273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078" y="3509193"/>
            <a:ext cx="824625" cy="786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abad72f273_0_77"/>
          <p:cNvSpPr txBox="1"/>
          <p:nvPr/>
        </p:nvSpPr>
        <p:spPr>
          <a:xfrm>
            <a:off x="1828400" y="3597388"/>
            <a:ext cx="392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Production</a:t>
            </a: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Projects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bad72f273_0_1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Flagship Projects</a:t>
            </a:r>
            <a:endParaRPr/>
          </a:p>
        </p:txBody>
      </p:sp>
      <p:sp>
        <p:nvSpPr>
          <p:cNvPr id="175" name="Google Shape;175;g3abad72f273_0_102"/>
          <p:cNvSpPr txBox="1"/>
          <p:nvPr>
            <p:ph idx="1" type="body"/>
          </p:nvPr>
        </p:nvSpPr>
        <p:spPr>
          <a:xfrm>
            <a:off x="838200" y="1582225"/>
            <a:ext cx="10515600" cy="507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449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Amass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Application Security Verification Standard (ASVS)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Cheat Sheet Series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CycloneDX (ECMA-424)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Defectdojo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Dependency-Check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Dependency-Track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Juice Shop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Mobile Application Security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CRS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OWTF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SAMM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Security Shepherd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Top Ten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6449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Font typeface="Poppins Medium"/>
              <a:buChar char="•"/>
            </a:pPr>
            <a:r>
              <a:rPr lang="en-US" sz="2140">
                <a:latin typeface="Poppins Medium"/>
                <a:ea typeface="Poppins Medium"/>
                <a:cs typeface="Poppins Medium"/>
                <a:sym typeface="Poppins Medium"/>
              </a:rPr>
              <a:t>OWASP Web Security Testing Guide</a:t>
            </a:r>
            <a:endParaRPr sz="214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bad72f273_0_1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Spotlight: GenAI Security Project</a:t>
            </a:r>
            <a:endParaRPr/>
          </a:p>
        </p:txBody>
      </p:sp>
      <p:pic>
        <p:nvPicPr>
          <p:cNvPr id="182" name="Google Shape;182;g3abad72f273_0_111" title="Screenshot 2025-04-23 at 00.55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613" y="1445175"/>
            <a:ext cx="10212776" cy="531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bad72f273_0_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OWASP Merch Store: owasp.org/store</a:t>
            </a:r>
            <a:endParaRPr/>
          </a:p>
        </p:txBody>
      </p:sp>
      <p:pic>
        <p:nvPicPr>
          <p:cNvPr id="189" name="Google Shape;189;g3abad72f273_0_83" title="Screenshot 2025-12-01 at 01.53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763" y="1599825"/>
            <a:ext cx="6006464" cy="4862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bad72f273_0_12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Upcoming Global &amp; </a:t>
            </a:r>
            <a:r>
              <a:rPr lang="en-US"/>
              <a:t>Regional</a:t>
            </a:r>
            <a:br>
              <a:rPr lang="en-US"/>
            </a:br>
            <a:r>
              <a:rPr lang="en-US"/>
              <a:t>OWASP Events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abad72f273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13"/>
            <a:ext cx="12192001" cy="67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abad72f273_0_132"/>
          <p:cNvSpPr/>
          <p:nvPr/>
        </p:nvSpPr>
        <p:spPr>
          <a:xfrm>
            <a:off x="822742" y="4101473"/>
            <a:ext cx="3791400" cy="15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0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  <a:effectLst>
            <a:outerShdw blurRad="63185" rotWithShape="0" algn="bl" dir="5400000" dist="21062">
              <a:srgbClr val="000000">
                <a:alpha val="50000"/>
              </a:srgbClr>
            </a:outerShdw>
          </a:effectLst>
        </p:spPr>
        <p:txBody>
          <a:bodyPr anchorCtr="0" anchor="ctr" bIns="101075" lIns="101075" spcFirstLastPara="1" rIns="101075" wrap="square" tIns="10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64">
                <a:latin typeface="Poppins"/>
                <a:ea typeface="Poppins"/>
                <a:cs typeface="Poppins"/>
                <a:sym typeface="Poppins"/>
              </a:rPr>
              <a:t>CALL FOR PAPERS</a:t>
            </a:r>
            <a:br>
              <a:rPr b="1" lang="en-US" sz="2764">
                <a:latin typeface="Poppins"/>
                <a:ea typeface="Poppins"/>
                <a:cs typeface="Poppins"/>
                <a:sym typeface="Poppins"/>
              </a:rPr>
            </a:br>
            <a:r>
              <a:rPr b="1" lang="en-US" sz="2764">
                <a:latin typeface="Poppins"/>
                <a:ea typeface="Poppins"/>
                <a:cs typeface="Poppins"/>
                <a:sym typeface="Poppins"/>
              </a:rPr>
              <a:t>NOW OPEN!!!</a:t>
            </a:r>
            <a:endParaRPr b="1" sz="2764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g3abad72f273_0_132"/>
          <p:cNvSpPr txBox="1"/>
          <p:nvPr/>
        </p:nvSpPr>
        <p:spPr>
          <a:xfrm>
            <a:off x="822756" y="937988"/>
            <a:ext cx="9672300" cy="1286700"/>
          </a:xfrm>
          <a:prstGeom prst="rect">
            <a:avLst/>
          </a:prstGeom>
          <a:noFill/>
          <a:ln>
            <a:noFill/>
          </a:ln>
          <a:effectLst>
            <a:outerShdw blurRad="268536" rotWithShape="0" algn="bl" dir="5400000" dist="210617">
              <a:srgbClr val="244061"/>
            </a:outerShdw>
          </a:effectLst>
        </p:spPr>
        <p:txBody>
          <a:bodyPr anchorCtr="0" anchor="t" bIns="101075" lIns="101075" spcFirstLastPara="1" rIns="101075" wrap="square" tIns="101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37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OWASP Global AppSec EU 2026</a:t>
            </a:r>
            <a:br>
              <a:rPr lang="en-US" sz="3537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</a:br>
            <a:r>
              <a:rPr lang="en-US" sz="3537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Vienna  June 22-26, 2026</a:t>
            </a:r>
            <a:endParaRPr sz="3537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04" name="Google Shape;204;g3abad72f273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325" y="3316038"/>
            <a:ext cx="2857500" cy="28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g3abad72f273_0_132"/>
          <p:cNvSpPr/>
          <p:nvPr/>
        </p:nvSpPr>
        <p:spPr>
          <a:xfrm>
            <a:off x="4436325" y="4532688"/>
            <a:ext cx="1089000" cy="4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3abad72f273_0_138" title="OWASP_SF2026_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000" y="0"/>
            <a:ext cx="12416225" cy="6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bad72f273_0_2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Upcoming Regional Events (EMEA)</a:t>
            </a:r>
            <a:endParaRPr/>
          </a:p>
        </p:txBody>
      </p:sp>
      <p:sp>
        <p:nvSpPr>
          <p:cNvPr id="218" name="Google Shape;218;g3abad72f273_0_2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December 2-3, 2025: OWASP Benelux Days </a:t>
            </a:r>
            <a:r>
              <a:rPr lang="en-US"/>
              <a:t>Conference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February 25-27, 2026: OWASP London Training Days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May 18, 2026: OWASP AppSec Israel 2026 Conference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June 17-18, 2026: OWASP Italy AppSec Days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abad72f273_0_143" title="Screenshot 2025-11-20 at 01.33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5" y="85560"/>
            <a:ext cx="12134725" cy="67151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" name="Google Shape;224;g3abad72f273_0_143"/>
          <p:cNvSpPr txBox="1"/>
          <p:nvPr/>
        </p:nvSpPr>
        <p:spPr>
          <a:xfrm>
            <a:off x="7708700" y="2045000"/>
            <a:ext cx="3400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Conference Day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</a:rPr>
              <a:t>2/Dec/2025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Location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</a:rPr>
              <a:t>Mechelen, Belgium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Training Day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FFFFFF"/>
                </a:solidFill>
              </a:rPr>
              <a:t>3/Dec/2025</a:t>
            </a:r>
            <a:endParaRPr sz="4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3abad72f273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75" y="4066102"/>
            <a:ext cx="2519850" cy="251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bad72f273_0_7"/>
          <p:cNvSpPr txBox="1"/>
          <p:nvPr>
            <p:ph type="ctrTitle"/>
          </p:nvPr>
        </p:nvSpPr>
        <p:spPr>
          <a:xfrm>
            <a:off x="1524000" y="723084"/>
            <a:ext cx="9144000" cy="847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Our Chapter Leaders</a:t>
            </a:r>
            <a:endParaRPr/>
          </a:p>
        </p:txBody>
      </p:sp>
      <p:sp>
        <p:nvSpPr>
          <p:cNvPr id="92" name="Google Shape;92;g3abad72f273_0_7"/>
          <p:cNvSpPr txBox="1"/>
          <p:nvPr/>
        </p:nvSpPr>
        <p:spPr>
          <a:xfrm>
            <a:off x="2398309" y="3970485"/>
            <a:ext cx="19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8AA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Chapter Leader 1</a:t>
            </a:r>
            <a:endParaRPr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3" name="Google Shape;93;g3abad72f273_0_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58" l="0" r="0" t="1858"/>
          <a:stretch/>
        </p:blipFill>
        <p:spPr>
          <a:xfrm>
            <a:off x="2591963" y="2118223"/>
            <a:ext cx="1583696" cy="158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3abad72f273_0_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061" l="0" r="0" t="2061"/>
          <a:stretch/>
        </p:blipFill>
        <p:spPr>
          <a:xfrm>
            <a:off x="5304758" y="2118223"/>
            <a:ext cx="1583696" cy="158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3abad72f273_0_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061" l="0" r="0" t="2061"/>
          <a:stretch/>
        </p:blipFill>
        <p:spPr>
          <a:xfrm>
            <a:off x="8016337" y="2118223"/>
            <a:ext cx="1583696" cy="158369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abad72f273_0_7"/>
          <p:cNvSpPr txBox="1"/>
          <p:nvPr/>
        </p:nvSpPr>
        <p:spPr>
          <a:xfrm>
            <a:off x="5110509" y="3970485"/>
            <a:ext cx="19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8AA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Chapter Leader 2</a:t>
            </a:r>
            <a:endParaRPr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g3abad72f273_0_7"/>
          <p:cNvSpPr txBox="1"/>
          <p:nvPr/>
        </p:nvSpPr>
        <p:spPr>
          <a:xfrm>
            <a:off x="7822709" y="3970485"/>
            <a:ext cx="19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8AA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Chapter Leader 3</a:t>
            </a:r>
            <a:endParaRPr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8" name="Google Shape;98;g3abad72f273_0_7"/>
          <p:cNvSpPr txBox="1"/>
          <p:nvPr/>
        </p:nvSpPr>
        <p:spPr>
          <a:xfrm>
            <a:off x="1116775" y="4577725"/>
            <a:ext cx="10208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Follow our Chapter on Social Media:</a:t>
            </a:r>
            <a:b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&lt;links here&gt;</a:t>
            </a:r>
            <a:b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Join our OWASP Slack channel: #chapter-&lt;city&gt;</a:t>
            </a:r>
            <a:b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bad72f273_0_2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Upcoming Regional Events (Americas)</a:t>
            </a:r>
            <a:endParaRPr/>
          </a:p>
        </p:txBody>
      </p:sp>
      <p:sp>
        <p:nvSpPr>
          <p:cNvPr id="232" name="Google Shape;232;g3abad72f273_0_254"/>
          <p:cNvSpPr txBox="1"/>
          <p:nvPr>
            <p:ph idx="1" type="body"/>
          </p:nvPr>
        </p:nvSpPr>
        <p:spPr>
          <a:xfrm>
            <a:off x="838200" y="1825625"/>
            <a:ext cx="11116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April 11, 2026 OWASP BASC 2026 </a:t>
            </a:r>
            <a:r>
              <a:rPr lang="en-US"/>
              <a:t>Conference, Boston, MA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TBC:  OWASP SNOWFORC (Denver, CO)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October 27-30, 2026: OWASP LASCON (Austin, TX)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Medium"/>
              <a:buNone/>
            </a:pPr>
            <a:r>
              <a:rPr lang="en-US"/>
              <a:t>Board Elections</a:t>
            </a:r>
            <a:endParaRPr/>
          </a:p>
        </p:txBody>
      </p:sp>
      <p:sp>
        <p:nvSpPr>
          <p:cNvPr id="238" name="Google Shape;238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Become an OWASP member by September 30th if you wish to vote!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Board Nominations close August 30th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Election runs October 15 – October 30th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Board Directors announced November 4th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/>
              <a:t>IF YOU ARE A MEMBER - PLEASE REMEMBER TO VOTE!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>
            <a:off x="654148" y="1636295"/>
            <a:ext cx="10699652" cy="485658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2942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Medium"/>
              <a:buNone/>
            </a:pPr>
            <a:r>
              <a:rPr lang="en-US"/>
              <a:t>Thank you to our local chapter sponsors</a:t>
            </a:r>
            <a:endParaRPr/>
          </a:p>
        </p:txBody>
      </p:sp>
      <p:pic>
        <p:nvPicPr>
          <p:cNvPr descr="A blue text on a black background&#10;&#10;Description automatically generated"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471" y="2292161"/>
            <a:ext cx="1828800" cy="509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with black background&#10;&#10;Description automatically generated" id="247" name="Google Shape;2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8961" y="3584376"/>
            <a:ext cx="18288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black background&#10;&#10;Description automatically generated" id="248" name="Google Shape;2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9978" y="5090254"/>
            <a:ext cx="1828800" cy="89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249" name="Google Shape;2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3960" y="5330080"/>
            <a:ext cx="1828800" cy="416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loud with white text&#10;&#10;Description automatically generated" id="250" name="Google Shape;25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5471" y="3218951"/>
            <a:ext cx="1828800" cy="1279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letter on&#10;&#10;Description automatically generated" id="251" name="Google Shape;25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4979" y="2272452"/>
            <a:ext cx="18288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252" name="Google Shape;25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8961" y="2372351"/>
            <a:ext cx="1828800" cy="348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253" name="Google Shape;25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54979" y="3584376"/>
            <a:ext cx="18288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black logo&#10;&#10;Description automatically generated" id="254" name="Google Shape;254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7322" y="5285326"/>
            <a:ext cx="1828800" cy="50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 Medium"/>
              <a:buNone/>
            </a:pPr>
            <a:r>
              <a:rPr lang="en-US"/>
              <a:t>Speakers</a:t>
            </a:r>
            <a:endParaRPr/>
          </a:p>
        </p:txBody>
      </p:sp>
      <p:sp>
        <p:nvSpPr>
          <p:cNvPr id="261" name="Google Shape;261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Please welcome our speakers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Medium"/>
              <a:buNone/>
            </a:pPr>
            <a:r>
              <a:rPr lang="en-US" sz="4400"/>
              <a:t>Speaker 1 Bio</a:t>
            </a:r>
            <a:endParaRPr/>
          </a:p>
        </p:txBody>
      </p:sp>
      <p:pic>
        <p:nvPicPr>
          <p:cNvPr id="268" name="Google Shape;268;p10" title="Screenshot 2025-12-01 at 02.43.36.png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152400" y="2324825"/>
            <a:ext cx="8543925" cy="37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bad72f273_0_270"/>
          <p:cNvSpPr/>
          <p:nvPr/>
        </p:nvSpPr>
        <p:spPr>
          <a:xfrm>
            <a:off x="0" y="-8"/>
            <a:ext cx="6096006" cy="6858010"/>
          </a:xfrm>
          <a:custGeom>
            <a:rect b="b" l="l" r="r" t="t"/>
            <a:pathLst>
              <a:path extrusionOk="0" h="6858010" w="6096006">
                <a:moveTo>
                  <a:pt x="3930981" y="1328719"/>
                </a:moveTo>
                <a:cubicBezTo>
                  <a:pt x="3952899" y="1328719"/>
                  <a:pt x="4047794" y="1547728"/>
                  <a:pt x="4047794" y="1591533"/>
                </a:cubicBezTo>
                <a:cubicBezTo>
                  <a:pt x="4047794" y="1613435"/>
                  <a:pt x="4025906" y="1686443"/>
                  <a:pt x="4003989" y="1752150"/>
                </a:cubicBezTo>
                <a:cubicBezTo>
                  <a:pt x="3967500" y="1861661"/>
                  <a:pt x="3967500" y="1868962"/>
                  <a:pt x="3989388" y="1883564"/>
                </a:cubicBezTo>
                <a:cubicBezTo>
                  <a:pt x="4025906" y="1905466"/>
                  <a:pt x="4150005" y="2029579"/>
                  <a:pt x="4179208" y="2073369"/>
                </a:cubicBezTo>
                <a:lnTo>
                  <a:pt x="4208411" y="2117174"/>
                </a:lnTo>
                <a:lnTo>
                  <a:pt x="4303322" y="2073369"/>
                </a:lnTo>
                <a:cubicBezTo>
                  <a:pt x="4369029" y="2051481"/>
                  <a:pt x="4434736" y="2029579"/>
                  <a:pt x="4463940" y="2029579"/>
                </a:cubicBezTo>
                <a:cubicBezTo>
                  <a:pt x="4522345" y="2029579"/>
                  <a:pt x="4734053" y="2124489"/>
                  <a:pt x="4734053" y="2146377"/>
                </a:cubicBezTo>
                <a:cubicBezTo>
                  <a:pt x="4734053" y="2168294"/>
                  <a:pt x="4697549" y="2160978"/>
                  <a:pt x="4602639" y="2109873"/>
                </a:cubicBezTo>
                <a:cubicBezTo>
                  <a:pt x="4551534" y="2087970"/>
                  <a:pt x="4493142" y="2066068"/>
                  <a:pt x="4471225" y="2066068"/>
                </a:cubicBezTo>
                <a:cubicBezTo>
                  <a:pt x="4427421" y="2066068"/>
                  <a:pt x="4237615" y="2131775"/>
                  <a:pt x="4237615" y="2146377"/>
                </a:cubicBezTo>
                <a:cubicBezTo>
                  <a:pt x="4237615" y="2146377"/>
                  <a:pt x="4244915" y="2153677"/>
                  <a:pt x="4252216" y="2153677"/>
                </a:cubicBezTo>
                <a:cubicBezTo>
                  <a:pt x="4259517" y="2153677"/>
                  <a:pt x="4281419" y="2168294"/>
                  <a:pt x="4303322" y="2190181"/>
                </a:cubicBezTo>
                <a:cubicBezTo>
                  <a:pt x="4376330" y="2248588"/>
                  <a:pt x="4369029" y="2358099"/>
                  <a:pt x="4281419" y="2409205"/>
                </a:cubicBezTo>
                <a:cubicBezTo>
                  <a:pt x="4266818" y="2423806"/>
                  <a:pt x="4237615" y="2453009"/>
                  <a:pt x="4223013" y="2474912"/>
                </a:cubicBezTo>
                <a:cubicBezTo>
                  <a:pt x="4157306" y="2577108"/>
                  <a:pt x="4040493" y="2613626"/>
                  <a:pt x="3901778" y="2577108"/>
                </a:cubicBezTo>
                <a:cubicBezTo>
                  <a:pt x="3857988" y="2562506"/>
                  <a:pt x="3821484" y="2555220"/>
                  <a:pt x="3821484" y="2555220"/>
                </a:cubicBezTo>
                <a:cubicBezTo>
                  <a:pt x="3821484" y="2555220"/>
                  <a:pt x="3828785" y="2620927"/>
                  <a:pt x="3828785" y="2701220"/>
                </a:cubicBezTo>
                <a:lnTo>
                  <a:pt x="3836086" y="2847236"/>
                </a:lnTo>
                <a:lnTo>
                  <a:pt x="3923695" y="2912943"/>
                </a:lnTo>
                <a:lnTo>
                  <a:pt x="4011305" y="2993251"/>
                </a:lnTo>
                <a:lnTo>
                  <a:pt x="4201111" y="2985951"/>
                </a:lnTo>
                <a:cubicBezTo>
                  <a:pt x="4420135" y="2978650"/>
                  <a:pt x="4434736" y="3000553"/>
                  <a:pt x="4230314" y="3029755"/>
                </a:cubicBezTo>
                <a:cubicBezTo>
                  <a:pt x="4055095" y="3051658"/>
                  <a:pt x="4033192" y="3051658"/>
                  <a:pt x="3916380" y="3015154"/>
                </a:cubicBezTo>
                <a:cubicBezTo>
                  <a:pt x="3865289" y="2993251"/>
                  <a:pt x="3821484" y="2978650"/>
                  <a:pt x="3814184" y="2985951"/>
                </a:cubicBezTo>
                <a:cubicBezTo>
                  <a:pt x="3806883" y="2985951"/>
                  <a:pt x="3828785" y="3022455"/>
                  <a:pt x="3850688" y="3066259"/>
                </a:cubicBezTo>
                <a:lnTo>
                  <a:pt x="3894492" y="3139267"/>
                </a:lnTo>
                <a:lnTo>
                  <a:pt x="4084298" y="3175771"/>
                </a:lnTo>
                <a:cubicBezTo>
                  <a:pt x="4186509" y="3212275"/>
                  <a:pt x="4266818" y="3241478"/>
                  <a:pt x="4266818" y="3248779"/>
                </a:cubicBezTo>
                <a:cubicBezTo>
                  <a:pt x="4266818" y="3277982"/>
                  <a:pt x="3872590" y="3183072"/>
                  <a:pt x="3828785" y="3139267"/>
                </a:cubicBezTo>
                <a:lnTo>
                  <a:pt x="3792281" y="3110064"/>
                </a:lnTo>
                <a:lnTo>
                  <a:pt x="3799582" y="3153869"/>
                </a:lnTo>
                <a:cubicBezTo>
                  <a:pt x="3814184" y="3226876"/>
                  <a:pt x="3836086" y="3256079"/>
                  <a:pt x="3952899" y="3372877"/>
                </a:cubicBezTo>
                <a:cubicBezTo>
                  <a:pt x="4113501" y="3533494"/>
                  <a:pt x="4084298" y="3533494"/>
                  <a:pt x="3887191" y="3372877"/>
                </a:cubicBezTo>
                <a:cubicBezTo>
                  <a:pt x="3799582" y="3299884"/>
                  <a:pt x="3784980" y="3277982"/>
                  <a:pt x="3719273" y="3153869"/>
                </a:cubicBezTo>
                <a:cubicBezTo>
                  <a:pt x="3653566" y="3029755"/>
                  <a:pt x="3631664" y="3000553"/>
                  <a:pt x="3609761" y="3029755"/>
                </a:cubicBezTo>
                <a:cubicBezTo>
                  <a:pt x="3602461" y="3037056"/>
                  <a:pt x="3624363" y="3183072"/>
                  <a:pt x="3653566" y="3350989"/>
                </a:cubicBezTo>
                <a:cubicBezTo>
                  <a:pt x="3821484" y="4314662"/>
                  <a:pt x="3865289" y="4811115"/>
                  <a:pt x="3843387" y="5424365"/>
                </a:cubicBezTo>
                <a:cubicBezTo>
                  <a:pt x="3828785" y="5694479"/>
                  <a:pt x="3821484" y="5789389"/>
                  <a:pt x="3792281" y="5818592"/>
                </a:cubicBezTo>
                <a:cubicBezTo>
                  <a:pt x="3733875" y="5876998"/>
                  <a:pt x="3332346" y="5241846"/>
                  <a:pt x="3237436" y="4935213"/>
                </a:cubicBezTo>
                <a:cubicBezTo>
                  <a:pt x="3179030" y="4745393"/>
                  <a:pt x="3135225" y="4460678"/>
                  <a:pt x="3142526" y="4329264"/>
                </a:cubicBezTo>
                <a:cubicBezTo>
                  <a:pt x="3149827" y="4205151"/>
                  <a:pt x="3142526" y="4227053"/>
                  <a:pt x="3273940" y="3971540"/>
                </a:cubicBezTo>
                <a:cubicBezTo>
                  <a:pt x="3295842" y="3920435"/>
                  <a:pt x="3325045" y="3847427"/>
                  <a:pt x="3332346" y="3810923"/>
                </a:cubicBezTo>
                <a:cubicBezTo>
                  <a:pt x="3346948" y="3737916"/>
                  <a:pt x="3405339" y="3131966"/>
                  <a:pt x="3405339" y="3066259"/>
                </a:cubicBezTo>
                <a:cubicBezTo>
                  <a:pt x="3405339" y="3037056"/>
                  <a:pt x="3398054" y="3029755"/>
                  <a:pt x="3325045" y="3000553"/>
                </a:cubicBezTo>
                <a:cubicBezTo>
                  <a:pt x="3281241" y="2978650"/>
                  <a:pt x="3244737" y="2964048"/>
                  <a:pt x="3237436" y="2971349"/>
                </a:cubicBezTo>
                <a:cubicBezTo>
                  <a:pt x="3230135" y="2978650"/>
                  <a:pt x="3237436" y="3000553"/>
                  <a:pt x="3244737" y="3022455"/>
                </a:cubicBezTo>
                <a:cubicBezTo>
                  <a:pt x="3310444" y="3204974"/>
                  <a:pt x="3193631" y="3409396"/>
                  <a:pt x="2806704" y="3810923"/>
                </a:cubicBezTo>
                <a:cubicBezTo>
                  <a:pt x="2587681" y="4037247"/>
                  <a:pt x="2368657" y="4197865"/>
                  <a:pt x="2018234" y="4402271"/>
                </a:cubicBezTo>
                <a:cubicBezTo>
                  <a:pt x="1806526" y="4519084"/>
                  <a:pt x="1324688" y="4759995"/>
                  <a:pt x="1310087" y="4745393"/>
                </a:cubicBezTo>
                <a:cubicBezTo>
                  <a:pt x="1295485" y="4738107"/>
                  <a:pt x="1499892" y="4307361"/>
                  <a:pt x="1616705" y="4102940"/>
                </a:cubicBezTo>
                <a:cubicBezTo>
                  <a:pt x="1828428" y="3723314"/>
                  <a:pt x="1981730" y="3511592"/>
                  <a:pt x="2222656" y="3270681"/>
                </a:cubicBezTo>
                <a:cubicBezTo>
                  <a:pt x="2427063" y="3066259"/>
                  <a:pt x="2638786" y="2891041"/>
                  <a:pt x="2755599" y="2839950"/>
                </a:cubicBezTo>
                <a:cubicBezTo>
                  <a:pt x="2857810" y="2788830"/>
                  <a:pt x="2967307" y="2781529"/>
                  <a:pt x="3040315" y="2810747"/>
                </a:cubicBezTo>
                <a:cubicBezTo>
                  <a:pt x="3062217" y="2825349"/>
                  <a:pt x="3091420" y="2832634"/>
                  <a:pt x="3091420" y="2832634"/>
                </a:cubicBezTo>
                <a:cubicBezTo>
                  <a:pt x="3091420" y="2832634"/>
                  <a:pt x="3076819" y="2788830"/>
                  <a:pt x="3054916" y="2737739"/>
                </a:cubicBezTo>
                <a:cubicBezTo>
                  <a:pt x="3018412" y="2650115"/>
                  <a:pt x="3003811" y="2642829"/>
                  <a:pt x="2974623" y="2642829"/>
                </a:cubicBezTo>
                <a:cubicBezTo>
                  <a:pt x="2872411" y="2642829"/>
                  <a:pt x="2222656" y="2715837"/>
                  <a:pt x="2164250" y="2730424"/>
                </a:cubicBezTo>
                <a:cubicBezTo>
                  <a:pt x="2127746" y="2737739"/>
                  <a:pt x="2062039" y="2774228"/>
                  <a:pt x="2018234" y="2803431"/>
                </a:cubicBezTo>
                <a:cubicBezTo>
                  <a:pt x="1894135" y="2891041"/>
                  <a:pt x="1828428" y="2905642"/>
                  <a:pt x="1631307" y="2905642"/>
                </a:cubicBezTo>
                <a:cubicBezTo>
                  <a:pt x="1266282" y="2905642"/>
                  <a:pt x="915859" y="2774228"/>
                  <a:pt x="492413" y="2496814"/>
                </a:cubicBezTo>
                <a:cubicBezTo>
                  <a:pt x="295307" y="2372700"/>
                  <a:pt x="200396" y="2277791"/>
                  <a:pt x="222299" y="2255888"/>
                </a:cubicBezTo>
                <a:cubicBezTo>
                  <a:pt x="229600" y="2248588"/>
                  <a:pt x="288006" y="2233986"/>
                  <a:pt x="353698" y="2219384"/>
                </a:cubicBezTo>
                <a:cubicBezTo>
                  <a:pt x="455909" y="2204783"/>
                  <a:pt x="565421" y="2197497"/>
                  <a:pt x="981551" y="2204783"/>
                </a:cubicBezTo>
                <a:cubicBezTo>
                  <a:pt x="1616705" y="2212084"/>
                  <a:pt x="1791924" y="2226685"/>
                  <a:pt x="2616884" y="2372700"/>
                </a:cubicBezTo>
                <a:cubicBezTo>
                  <a:pt x="2828607" y="2409205"/>
                  <a:pt x="3003811" y="2438407"/>
                  <a:pt x="3011112" y="2431107"/>
                </a:cubicBezTo>
                <a:cubicBezTo>
                  <a:pt x="3040315" y="2416505"/>
                  <a:pt x="3011112" y="2387302"/>
                  <a:pt x="2901615" y="2336197"/>
                </a:cubicBezTo>
                <a:cubicBezTo>
                  <a:pt x="2835908" y="2306994"/>
                  <a:pt x="2755599" y="2263189"/>
                  <a:pt x="2726396" y="2233986"/>
                </a:cubicBezTo>
                <a:cubicBezTo>
                  <a:pt x="2667989" y="2182881"/>
                  <a:pt x="2543876" y="2007662"/>
                  <a:pt x="2551177" y="1993060"/>
                </a:cubicBezTo>
                <a:cubicBezTo>
                  <a:pt x="2558477" y="1985774"/>
                  <a:pt x="2609583" y="2036865"/>
                  <a:pt x="2675290" y="2102572"/>
                </a:cubicBezTo>
                <a:cubicBezTo>
                  <a:pt x="2762900" y="2190181"/>
                  <a:pt x="2814005" y="2226685"/>
                  <a:pt x="2865111" y="2248588"/>
                </a:cubicBezTo>
                <a:cubicBezTo>
                  <a:pt x="2938104" y="2277791"/>
                  <a:pt x="2945419" y="2270490"/>
                  <a:pt x="2901615" y="2226685"/>
                </a:cubicBezTo>
                <a:cubicBezTo>
                  <a:pt x="2879697" y="2212084"/>
                  <a:pt x="2857810" y="2146377"/>
                  <a:pt x="2835908" y="2036865"/>
                </a:cubicBezTo>
                <a:cubicBezTo>
                  <a:pt x="2777501" y="1766751"/>
                  <a:pt x="2792103" y="1730247"/>
                  <a:pt x="2865111" y="1963857"/>
                </a:cubicBezTo>
                <a:cubicBezTo>
                  <a:pt x="2930818" y="2160978"/>
                  <a:pt x="2938104" y="2182881"/>
                  <a:pt x="3011112" y="2219384"/>
                </a:cubicBezTo>
                <a:cubicBezTo>
                  <a:pt x="3047615" y="2241287"/>
                  <a:pt x="3084120" y="2255888"/>
                  <a:pt x="3091420" y="2255888"/>
                </a:cubicBezTo>
                <a:cubicBezTo>
                  <a:pt x="3098721" y="2255888"/>
                  <a:pt x="3091420" y="2212084"/>
                  <a:pt x="3069518" y="2160978"/>
                </a:cubicBezTo>
                <a:cubicBezTo>
                  <a:pt x="3025713" y="2044166"/>
                  <a:pt x="3025713" y="2022278"/>
                  <a:pt x="3054916" y="1847060"/>
                </a:cubicBezTo>
                <a:cubicBezTo>
                  <a:pt x="3084120" y="1642638"/>
                  <a:pt x="3098721" y="1649939"/>
                  <a:pt x="3091420" y="1854360"/>
                </a:cubicBezTo>
                <a:lnTo>
                  <a:pt x="3084120" y="2036865"/>
                </a:lnTo>
                <a:lnTo>
                  <a:pt x="3157127" y="2139076"/>
                </a:lnTo>
                <a:cubicBezTo>
                  <a:pt x="3222835" y="2233986"/>
                  <a:pt x="3230135" y="2241287"/>
                  <a:pt x="3273940" y="2233986"/>
                </a:cubicBezTo>
                <a:cubicBezTo>
                  <a:pt x="3346948" y="2226685"/>
                  <a:pt x="3398054" y="2226685"/>
                  <a:pt x="3456460" y="2241287"/>
                </a:cubicBezTo>
                <a:lnTo>
                  <a:pt x="3514866" y="2248588"/>
                </a:lnTo>
                <a:lnTo>
                  <a:pt x="3492949" y="2160978"/>
                </a:lnTo>
                <a:cubicBezTo>
                  <a:pt x="3463746" y="2014977"/>
                  <a:pt x="3492949" y="1920053"/>
                  <a:pt x="3580558" y="1854360"/>
                </a:cubicBezTo>
                <a:cubicBezTo>
                  <a:pt x="3609761" y="1839759"/>
                  <a:pt x="3653566" y="1795954"/>
                  <a:pt x="3682769" y="1766751"/>
                </a:cubicBezTo>
                <a:cubicBezTo>
                  <a:pt x="3726574" y="1722946"/>
                  <a:pt x="3733875" y="1715646"/>
                  <a:pt x="3784980" y="1715646"/>
                </a:cubicBezTo>
                <a:cubicBezTo>
                  <a:pt x="3843387" y="1715646"/>
                  <a:pt x="3901778" y="1752150"/>
                  <a:pt x="3916380" y="1803255"/>
                </a:cubicBezTo>
                <a:cubicBezTo>
                  <a:pt x="3930981" y="1868962"/>
                  <a:pt x="4003989" y="1730247"/>
                  <a:pt x="4003989" y="1620736"/>
                </a:cubicBezTo>
                <a:cubicBezTo>
                  <a:pt x="4003989" y="1555029"/>
                  <a:pt x="3996703" y="1525826"/>
                  <a:pt x="3952899" y="1445517"/>
                </a:cubicBezTo>
                <a:cubicBezTo>
                  <a:pt x="3923695" y="1394412"/>
                  <a:pt x="3901778" y="1350607"/>
                  <a:pt x="3909094" y="1343321"/>
                </a:cubicBezTo>
                <a:cubicBezTo>
                  <a:pt x="3916380" y="1336005"/>
                  <a:pt x="3923695" y="1328719"/>
                  <a:pt x="3930981" y="1328719"/>
                </a:cubicBezTo>
                <a:close/>
                <a:moveTo>
                  <a:pt x="2525516" y="456"/>
                </a:moveTo>
                <a:cubicBezTo>
                  <a:pt x="2580614" y="-457"/>
                  <a:pt x="2643812" y="1"/>
                  <a:pt x="2709058" y="1822"/>
                </a:cubicBezTo>
                <a:cubicBezTo>
                  <a:pt x="2839550" y="5480"/>
                  <a:pt x="2978265" y="14610"/>
                  <a:pt x="3076819" y="29211"/>
                </a:cubicBezTo>
                <a:cubicBezTo>
                  <a:pt x="3471061" y="80317"/>
                  <a:pt x="3850688" y="189813"/>
                  <a:pt x="4201111" y="365032"/>
                </a:cubicBezTo>
                <a:cubicBezTo>
                  <a:pt x="4544233" y="532950"/>
                  <a:pt x="4785159" y="708168"/>
                  <a:pt x="5055274" y="970981"/>
                </a:cubicBezTo>
                <a:cubicBezTo>
                  <a:pt x="5829142" y="1730247"/>
                  <a:pt x="6201468" y="2759627"/>
                  <a:pt x="6070068" y="3832826"/>
                </a:cubicBezTo>
                <a:cubicBezTo>
                  <a:pt x="6018948" y="4263557"/>
                  <a:pt x="5902150" y="4643197"/>
                  <a:pt x="5705029" y="5030123"/>
                </a:cubicBezTo>
                <a:cubicBezTo>
                  <a:pt x="5237793" y="5928104"/>
                  <a:pt x="4339826" y="6599760"/>
                  <a:pt x="3346948" y="6789565"/>
                </a:cubicBezTo>
                <a:cubicBezTo>
                  <a:pt x="2974623" y="6862573"/>
                  <a:pt x="2653388" y="6877175"/>
                  <a:pt x="2295664" y="6833370"/>
                </a:cubicBezTo>
                <a:cubicBezTo>
                  <a:pt x="2054738" y="6804167"/>
                  <a:pt x="1930624" y="6782279"/>
                  <a:pt x="1755420" y="6731159"/>
                </a:cubicBezTo>
                <a:cubicBezTo>
                  <a:pt x="1156770" y="6563256"/>
                  <a:pt x="682234" y="6285827"/>
                  <a:pt x="258803" y="5862397"/>
                </a:cubicBezTo>
                <a:cubicBezTo>
                  <a:pt x="191270" y="5794865"/>
                  <a:pt x="126477" y="5724139"/>
                  <a:pt x="64764" y="5651019"/>
                </a:cubicBezTo>
                <a:lnTo>
                  <a:pt x="0" y="5567739"/>
                </a:lnTo>
                <a:lnTo>
                  <a:pt x="0" y="4550594"/>
                </a:lnTo>
                <a:lnTo>
                  <a:pt x="15954" y="4590749"/>
                </a:lnTo>
                <a:cubicBezTo>
                  <a:pt x="163320" y="4924266"/>
                  <a:pt x="373785" y="5229976"/>
                  <a:pt x="638429" y="5490057"/>
                </a:cubicBezTo>
                <a:cubicBezTo>
                  <a:pt x="1091063" y="5942705"/>
                  <a:pt x="1711616" y="6242022"/>
                  <a:pt x="2339469" y="6307729"/>
                </a:cubicBezTo>
                <a:cubicBezTo>
                  <a:pt x="2507372" y="6322331"/>
                  <a:pt x="2857810" y="6322331"/>
                  <a:pt x="3003811" y="6307729"/>
                </a:cubicBezTo>
                <a:cubicBezTo>
                  <a:pt x="4325225" y="6147112"/>
                  <a:pt x="5361907" y="5132334"/>
                  <a:pt x="5544426" y="3818224"/>
                </a:cubicBezTo>
                <a:cubicBezTo>
                  <a:pt x="5573615" y="3628404"/>
                  <a:pt x="5573615" y="3263380"/>
                  <a:pt x="5551712" y="3080861"/>
                </a:cubicBezTo>
                <a:cubicBezTo>
                  <a:pt x="5486020" y="2562521"/>
                  <a:pt x="5303500" y="2109888"/>
                  <a:pt x="4996867" y="1693743"/>
                </a:cubicBezTo>
                <a:cubicBezTo>
                  <a:pt x="4865468" y="1518525"/>
                  <a:pt x="4573437" y="1226509"/>
                  <a:pt x="4398232" y="1095095"/>
                </a:cubicBezTo>
                <a:cubicBezTo>
                  <a:pt x="3996703" y="795778"/>
                  <a:pt x="3551355" y="620559"/>
                  <a:pt x="3069518" y="554852"/>
                </a:cubicBezTo>
                <a:cubicBezTo>
                  <a:pt x="2914372" y="532935"/>
                  <a:pt x="2760045" y="523820"/>
                  <a:pt x="2607620" y="526809"/>
                </a:cubicBezTo>
                <a:cubicBezTo>
                  <a:pt x="1540723" y="547774"/>
                  <a:pt x="568157" y="1162631"/>
                  <a:pt x="76283" y="2146377"/>
                </a:cubicBezTo>
                <a:lnTo>
                  <a:pt x="0" y="2313924"/>
                </a:lnTo>
                <a:lnTo>
                  <a:pt x="0" y="1291735"/>
                </a:lnTo>
                <a:lnTo>
                  <a:pt x="236900" y="1022087"/>
                </a:lnTo>
                <a:cubicBezTo>
                  <a:pt x="434022" y="817665"/>
                  <a:pt x="565421" y="708168"/>
                  <a:pt x="799046" y="554852"/>
                </a:cubicBezTo>
                <a:cubicBezTo>
                  <a:pt x="1258981" y="248220"/>
                  <a:pt x="1748119" y="80317"/>
                  <a:pt x="2390574" y="7309"/>
                </a:cubicBezTo>
                <a:cubicBezTo>
                  <a:pt x="2423420" y="3651"/>
                  <a:pt x="2470418" y="1369"/>
                  <a:pt x="2525516" y="456"/>
                </a:cubicBezTo>
                <a:close/>
              </a:path>
            </a:pathLst>
          </a:custGeom>
          <a:solidFill>
            <a:srgbClr val="F2F2F2">
              <a:alpha val="62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4" name="Google Shape;274;g3abad72f273_0_270"/>
          <p:cNvSpPr txBox="1"/>
          <p:nvPr/>
        </p:nvSpPr>
        <p:spPr>
          <a:xfrm>
            <a:off x="903334" y="2921168"/>
            <a:ext cx="471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THANK YOU</a:t>
            </a:r>
            <a:endParaRPr b="1" i="0" sz="60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5" name="Google Shape;275;g3abad72f273_0_270"/>
          <p:cNvSpPr txBox="1"/>
          <p:nvPr/>
        </p:nvSpPr>
        <p:spPr>
          <a:xfrm>
            <a:off x="7508971" y="3075057"/>
            <a:ext cx="40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FOLLOW US ON </a:t>
            </a:r>
            <a:r>
              <a:rPr b="1" i="0" lang="en-US" sz="18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SOCIAL MEDIA</a:t>
            </a:r>
            <a:endParaRPr b="1" i="0" sz="18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g3abad72f273_0_270"/>
          <p:cNvSpPr txBox="1"/>
          <p:nvPr/>
        </p:nvSpPr>
        <p:spPr>
          <a:xfrm>
            <a:off x="7508971" y="3444389"/>
            <a:ext cx="4073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X/Mastodon/LinkedIn: @OWASP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Facebook: @OWASPFoundation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YouTube: @OWASPGlobal</a:t>
            </a:r>
            <a:endParaRPr b="0" i="0" sz="17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7" name="Google Shape;277;g3abad72f273_0_270"/>
          <p:cNvSpPr txBox="1"/>
          <p:nvPr/>
        </p:nvSpPr>
        <p:spPr>
          <a:xfrm>
            <a:off x="7508971" y="4580322"/>
            <a:ext cx="40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NEXT CHAPTER </a:t>
            </a:r>
            <a:r>
              <a:rPr b="1"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MEETUP</a:t>
            </a:r>
            <a:endParaRPr b="1" i="0" sz="18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8" name="Google Shape;278;g3abad72f273_0_270"/>
          <p:cNvSpPr txBox="1"/>
          <p:nvPr/>
        </p:nvSpPr>
        <p:spPr>
          <a:xfrm>
            <a:off x="7508971" y="4949654"/>
            <a:ext cx="40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&lt;date here&gt;</a:t>
            </a:r>
            <a:endParaRPr b="0" i="0" sz="16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79" name="Google Shape;279;g3abad72f273_0_270"/>
          <p:cNvCxnSpPr/>
          <p:nvPr/>
        </p:nvCxnSpPr>
        <p:spPr>
          <a:xfrm>
            <a:off x="7402053" y="4312258"/>
            <a:ext cx="4180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g3abad72f273_0_270"/>
          <p:cNvSpPr txBox="1"/>
          <p:nvPr/>
        </p:nvSpPr>
        <p:spPr>
          <a:xfrm>
            <a:off x="903324" y="3936500"/>
            <a:ext cx="50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DRINKS &amp; NETWORKING AT: &lt;pub name&gt;</a:t>
            </a:r>
            <a:endParaRPr b="0" i="0" sz="20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A white text on a black background&#10;&#10;Description automatically generated" id="281" name="Google Shape;281;g3abad72f273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703" y="1157137"/>
            <a:ext cx="2475535" cy="110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bad72f273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5" name="Google Shape;105;g3abad72f273_0_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OWASP Introduction &amp; welcome - Chapter Leaders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Speaker1: Talk 1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Break - pizza/drinks/networking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Speaker2: Talk 2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Drinks &amp; Networking: &lt;location&gt;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bad72f273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of Conduct</a:t>
            </a:r>
            <a:endParaRPr/>
          </a:p>
        </p:txBody>
      </p:sp>
      <p:sp>
        <p:nvSpPr>
          <p:cNvPr id="112" name="Google Shape;112;g3abad72f273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Please Be Nice and Respectful to each other!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OWASP is a comfortable and welcoming community for everyone. By participating you agree to the OWASP Code of Conduct.</a:t>
            </a:r>
            <a:br>
              <a:rPr lang="en-US"/>
            </a:br>
            <a:br>
              <a:rPr lang="en-US"/>
            </a:br>
            <a:r>
              <a:rPr lang="en-US"/>
              <a:t>The Code of Conduct can be </a:t>
            </a:r>
            <a:r>
              <a:rPr lang="en-US"/>
              <a:t>found</a:t>
            </a:r>
            <a:r>
              <a:rPr lang="en-US"/>
              <a:t> online here: 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https://policy.owasp.org/operational/code-of-conduct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bad72f273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OWASP FOUNDATION</a:t>
            </a:r>
            <a:endParaRPr/>
          </a:p>
        </p:txBody>
      </p:sp>
      <p:sp>
        <p:nvSpPr>
          <p:cNvPr id="119" name="Google Shape;119;g3abad72f273_0_49"/>
          <p:cNvSpPr txBox="1"/>
          <p:nvPr>
            <p:ph idx="1" type="body"/>
          </p:nvPr>
        </p:nvSpPr>
        <p:spPr>
          <a:xfrm>
            <a:off x="916325" y="1574900"/>
            <a:ext cx="9964800" cy="49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MISSION: To be the global open community that powers secure software through education, tools, and collaboration.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As a worldwide non-profit charitable organization concerned with software security,  OWASP:</a:t>
            </a:r>
            <a:br>
              <a:rPr lang="en-US"/>
            </a:br>
            <a:endParaRPr sz="1900"/>
          </a:p>
          <a:p>
            <a:pPr indent="-334327" lvl="0" marL="457200" marR="9144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Poppins"/>
              <a:buChar char="•"/>
            </a:pPr>
            <a:r>
              <a:rPr lang="en-US"/>
              <a:t>Supports the building of impactful projects;</a:t>
            </a:r>
            <a:endParaRPr/>
          </a:p>
          <a:p>
            <a:pPr indent="-334327" lvl="0" marL="457200" marR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Font typeface="Poppins"/>
              <a:buChar char="•"/>
            </a:pPr>
            <a:r>
              <a:rPr lang="en-US"/>
              <a:t>Develops &amp; nurtures communities through events and chapter meetings worldwide; and</a:t>
            </a:r>
            <a:endParaRPr/>
          </a:p>
          <a:p>
            <a:pPr indent="-334327" lvl="0" marL="457200" marR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Font typeface="Poppins"/>
              <a:buChar char="•"/>
            </a:pPr>
            <a:r>
              <a:rPr lang="en-US"/>
              <a:t>Provides free and open-source educational publications, resources &amp; tools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bad72f273_0_27"/>
          <p:cNvSpPr txBox="1"/>
          <p:nvPr>
            <p:ph type="ctrTitle"/>
          </p:nvPr>
        </p:nvSpPr>
        <p:spPr>
          <a:xfrm>
            <a:off x="1524000" y="704317"/>
            <a:ext cx="9144000" cy="85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OWASP WORLDWIDE</a:t>
            </a:r>
            <a:endParaRPr/>
          </a:p>
        </p:txBody>
      </p:sp>
      <p:pic>
        <p:nvPicPr>
          <p:cNvPr id="126" name="Google Shape;126;g3abad72f273_0_27" title="Screenshot 2025-12-01 at 00.35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21042"/>
            <a:ext cx="11163300" cy="3981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g3abad72f273_0_27" title="Screenshot 2025-12-01 at 00.35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563" y="5681580"/>
            <a:ext cx="5939570" cy="95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bad72f273_0_4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ALL VOLUNTEERS!</a:t>
            </a:r>
            <a:endParaRPr/>
          </a:p>
        </p:txBody>
      </p:sp>
      <p:sp>
        <p:nvSpPr>
          <p:cNvPr id="134" name="Google Shape;134;g3abad72f273_0_41"/>
          <p:cNvSpPr txBox="1"/>
          <p:nvPr>
            <p:ph idx="1" type="subTitle"/>
          </p:nvPr>
        </p:nvSpPr>
        <p:spPr>
          <a:xfrm>
            <a:off x="1524000" y="364498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latin typeface="Poppins Light"/>
                <a:ea typeface="Poppins Light"/>
                <a:cs typeface="Poppins Light"/>
                <a:sym typeface="Poppins Light"/>
              </a:rPr>
              <a:t>BECOME A MEMBER TODAY TO HELP SUSTAIN OWASP’S MISSION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Medium"/>
              <a:buNone/>
            </a:pPr>
            <a:r>
              <a:rPr lang="en-US"/>
              <a:t>Become an OWASP member today!</a:t>
            </a:r>
            <a:endParaRPr/>
          </a:p>
        </p:txBody>
      </p:sp>
      <p:sp>
        <p:nvSpPr>
          <p:cNvPr id="140" name="Google Shape;14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8859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Ongoing support of OWASP’s mission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Networking and Volunteer opportunities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Discounts on Cybersecurity Conferences (RSA, BlackHat)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Discounts on OWASP Global AppSec events and training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Access to Training Platforms kindly provided by Corporate Supporters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GSuite account - your own </a:t>
            </a:r>
            <a:r>
              <a:rPr lang="en-US" u="sng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3"/>
              </a:rPr>
              <a:t>yourname@owasp.org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email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Vote in the OWASP Board elections!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8859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Medium"/>
              <a:buChar char="●"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Stand for the Board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Poppins Medium"/>
                <a:ea typeface="Poppins Medium"/>
                <a:cs typeface="Poppins Medium"/>
                <a:sym typeface="Poppins Medium"/>
              </a:rPr>
              <a:t>=&gt; https://owasp.org/join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bad72f273_0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Member Benefits From Our Supporters</a:t>
            </a:r>
            <a:endParaRPr/>
          </a:p>
        </p:txBody>
      </p:sp>
      <p:sp>
        <p:nvSpPr>
          <p:cNvPr id="147" name="Google Shape;147;g3abad72f273_0_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Hands-on application security training through the </a:t>
            </a:r>
            <a:r>
              <a:rPr b="1" lang="en-US"/>
              <a:t>SecureFlag</a:t>
            </a:r>
            <a:r>
              <a:rPr lang="en-US"/>
              <a:t> Platform​ (with Labs)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Access to </a:t>
            </a:r>
            <a:r>
              <a:rPr b="1" lang="en-US"/>
              <a:t>Codebashing</a:t>
            </a:r>
            <a:r>
              <a:rPr lang="en-US"/>
              <a:t> Secure Coding Training Platform​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Access the </a:t>
            </a:r>
            <a:r>
              <a:rPr b="1" lang="en-US"/>
              <a:t>Ubiq</a:t>
            </a:r>
            <a:r>
              <a:rPr lang="en-US"/>
              <a:t> Platform​, an easy-to-use, developer-first encryption-as-code platform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Access </a:t>
            </a:r>
            <a:r>
              <a:rPr b="1" lang="en-US"/>
              <a:t>Equixly​</a:t>
            </a:r>
            <a:r>
              <a:rPr lang="en-US"/>
              <a:t>, the virtual hacker to secure your API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more benefits </a:t>
            </a:r>
            <a:r>
              <a:rPr lang="en-US"/>
              <a:t>coming</a:t>
            </a:r>
            <a:r>
              <a:rPr lang="en-US"/>
              <a:t> soon…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2024-08-22T16:50:02Z</dcterms:created>
  <dc:creator>Andrew van der Stock</dc:creator>
</cp:coreProperties>
</file>